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601F8-1AF6-4F50-BC43-33C741AFF009}" type="datetimeFigureOut">
              <a:rPr lang="nl-NL" smtClean="0"/>
              <a:pPr/>
              <a:t>1-4-2013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2C679-649C-4B69-8C6C-B643E44F93D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Bijvoeglijk naamwoord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Functie: 	zegt iets over het zelfstandig</a:t>
            </a:r>
            <a:r>
              <a:rPr kumimoji="0" lang="nl-N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			naamwoord</a:t>
            </a:r>
            <a:endParaRPr kumimoji="0" lang="nl-NL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0" dirty="0" smtClean="0">
                <a:solidFill>
                  <a:schemeClr val="accent6"/>
                </a:solidFill>
              </a:rPr>
              <a:t>voorbeeld</a:t>
            </a:r>
            <a:r>
              <a:rPr lang="nl-NL" sz="3200" b="0" dirty="0" smtClean="0"/>
              <a:t>		</a:t>
            </a:r>
            <a:r>
              <a:rPr lang="nl-NL" sz="3200" dirty="0" smtClean="0"/>
              <a:t>de </a:t>
            </a:r>
            <a:r>
              <a:rPr lang="nl-NL" sz="3200" b="1" dirty="0" smtClean="0"/>
              <a:t>grote</a:t>
            </a:r>
            <a:r>
              <a:rPr lang="nl-NL" sz="3200" dirty="0" smtClean="0"/>
              <a:t> auto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la </a:t>
            </a:r>
            <a:r>
              <a:rPr kumimoji="0" lang="nl-NL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grande</a:t>
            </a:r>
            <a:r>
              <a:rPr kumimoji="0" lang="nl-NL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voiture</a:t>
            </a:r>
            <a:endParaRPr kumimoji="0" lang="nl-NL" sz="320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0" i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			</a:t>
            </a:r>
            <a: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</a:t>
            </a:r>
            <a:r>
              <a:rPr kumimoji="0" lang="nl-NL" sz="32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blauwe</a:t>
            </a:r>
            <a:r>
              <a:rPr kumimoji="0" lang="nl-NL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broek</a:t>
            </a:r>
            <a:r>
              <a:rPr kumimoji="0" lang="nl-NL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nl-NL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nl-NL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		</a:t>
            </a:r>
            <a:r>
              <a:rPr kumimoji="0" lang="nl-NL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</a:t>
            </a:r>
            <a:r>
              <a:rPr kumimoji="0" lang="nl-NL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pantalo</a:t>
            </a:r>
            <a:r>
              <a:rPr lang="nl-NL" sz="3200" i="1" dirty="0" smtClean="0"/>
              <a:t>n </a:t>
            </a:r>
            <a:r>
              <a:rPr kumimoji="0" lang="nl-NL" sz="3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bleu</a:t>
            </a: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4"/>
          <p:cNvSpPr txBox="1">
            <a:spLocks/>
          </p:cNvSpPr>
          <p:nvPr/>
        </p:nvSpPr>
        <p:spPr>
          <a:xfrm>
            <a:off x="395536" y="404664"/>
            <a:ext cx="8064896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Vorm</a:t>
            </a:r>
            <a:endParaRPr kumimoji="0" lang="nl-NL" sz="320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Past zich aan het zelfstandig naamwoord aan.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0" dirty="0" smtClean="0"/>
              <a:t>Kijk naar: 	geslacht	(mannelijk of vrouwelijk)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/>
              <a:t> </a:t>
            </a:r>
            <a:r>
              <a:rPr lang="nl-NL" sz="3200" dirty="0" smtClean="0"/>
              <a:t>			getal		(enkelvoud of meervoud)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i="1" dirty="0" smtClean="0"/>
              <a:t>Uitgangen</a:t>
            </a:r>
            <a:br>
              <a:rPr lang="nl-NL" sz="3200" i="1" dirty="0" smtClean="0"/>
            </a:br>
            <a:endParaRPr lang="nl-NL" sz="3200" b="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611560" y="4149080"/>
          <a:ext cx="6096000" cy="1554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enkelvoud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meervoud</a:t>
                      </a:r>
                      <a:endParaRPr lang="nl-NL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mannelijk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dirty="0" smtClean="0"/>
                        <a:t>-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dirty="0" smtClean="0"/>
                        <a:t>s</a:t>
                      </a:r>
                      <a:endParaRPr lang="nl-NL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vrouwelijk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dirty="0" smtClean="0"/>
                        <a:t>e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dirty="0" smtClean="0"/>
                        <a:t>es</a:t>
                      </a:r>
                      <a:endParaRPr lang="nl-NL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95536" y="404664"/>
            <a:ext cx="8064896" cy="58326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voorbeelden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>
              <a:solidFill>
                <a:schemeClr val="accent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 kleine jongen			</a:t>
            </a:r>
            <a:r>
              <a:rPr kumimoji="0" lang="nl-NL" sz="3200" i="1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le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petit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garçon</a:t>
            </a:r>
            <a:endParaRPr kumimoji="0" lang="nl-NL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het kleine meisje		</a:t>
            </a:r>
            <a:r>
              <a:rPr lang="nl-NL" sz="3200" i="1" dirty="0" smtClean="0"/>
              <a:t>la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petite</a:t>
            </a:r>
            <a:r>
              <a:rPr lang="nl-NL" sz="3200" i="1" dirty="0" smtClean="0"/>
              <a:t> </a:t>
            </a:r>
            <a:r>
              <a:rPr lang="nl-NL" sz="3200" i="1" dirty="0" err="1" smtClean="0"/>
              <a:t>fille</a:t>
            </a:r>
            <a:endParaRPr kumimoji="0" lang="nl-NL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 kleine kinderen		</a:t>
            </a:r>
            <a:r>
              <a:rPr lang="nl-NL" sz="3200" i="1" dirty="0" smtClean="0"/>
              <a:t>les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petits</a:t>
            </a:r>
            <a:r>
              <a:rPr lang="nl-NL" sz="3200" i="1" dirty="0" smtClean="0"/>
              <a:t> </a:t>
            </a:r>
            <a:r>
              <a:rPr lang="nl-NL" sz="3200" i="1" dirty="0" err="1" smtClean="0"/>
              <a:t>enfants</a:t>
            </a:r>
            <a:endParaRPr kumimoji="0" lang="nl-NL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	</a:t>
            </a: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 kleine auto’s 			</a:t>
            </a:r>
            <a:r>
              <a:rPr kumimoji="0" lang="nl-NL" sz="3200" i="1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les </a:t>
            </a:r>
            <a:r>
              <a:rPr kumimoji="0" lang="nl-NL" sz="3200" b="1" i="1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petites</a:t>
            </a:r>
            <a:r>
              <a:rPr kumimoji="0" lang="nl-NL" sz="3200" i="1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voitures</a:t>
            </a:r>
            <a:endParaRPr kumimoji="0" lang="nl-NL" sz="3200" i="0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i="1" dirty="0" smtClean="0"/>
              <a:t/>
            </a:r>
            <a:br>
              <a:rPr lang="nl-NL" sz="3200" i="1" dirty="0" smtClean="0"/>
            </a:br>
            <a:endParaRPr lang="nl-NL" sz="3200" b="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95536" y="404664"/>
            <a:ext cx="8064896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op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Eindigt mannelijk enkelvoud op een </a:t>
            </a:r>
            <a:r>
              <a:rPr lang="nl-NL" sz="3200" b="1" dirty="0" smtClean="0">
                <a:solidFill>
                  <a:srgbClr val="FF0000"/>
                </a:solidFill>
              </a:rPr>
              <a:t>s</a:t>
            </a:r>
            <a:r>
              <a:rPr lang="nl-NL" sz="3200" dirty="0" smtClean="0"/>
              <a:t>, dan krijgt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het mannelijk meervoud niet nog een </a:t>
            </a:r>
            <a:r>
              <a:rPr lang="nl-NL" sz="3200" i="1" dirty="0" smtClean="0"/>
              <a:t>s</a:t>
            </a:r>
            <a:r>
              <a:rPr lang="nl-NL" sz="3200" dirty="0" smtClean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Eindigt mannelijk enkelvoud op een </a:t>
            </a:r>
            <a:r>
              <a:rPr lang="nl-NL" sz="3200" b="1" dirty="0">
                <a:solidFill>
                  <a:srgbClr val="FF0000"/>
                </a:solidFill>
              </a:rPr>
              <a:t>e</a:t>
            </a:r>
            <a:r>
              <a:rPr lang="nl-NL" sz="3200" dirty="0" smtClean="0"/>
              <a:t>, dan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krijgt de vrouwelijke vorm niet nog een </a:t>
            </a:r>
            <a:r>
              <a:rPr lang="nl-NL" sz="3200" i="1" dirty="0" smtClean="0"/>
              <a:t>e</a:t>
            </a:r>
            <a:r>
              <a:rPr lang="nl-NL" sz="3200" dirty="0" smtClean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i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voorbeeld	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2411760" y="4581128"/>
          <a:ext cx="6240015" cy="1656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003"/>
                <a:gridCol w="1248003"/>
                <a:gridCol w="1248003"/>
                <a:gridCol w="1248003"/>
                <a:gridCol w="1248003"/>
              </a:tblGrid>
              <a:tr h="54699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m. ev.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vr.</a:t>
                      </a:r>
                      <a:r>
                        <a:rPr lang="nl-NL" sz="2400" baseline="0" dirty="0" smtClean="0"/>
                        <a:t> </a:t>
                      </a:r>
                      <a:r>
                        <a:rPr lang="nl-NL" sz="2400" dirty="0" smtClean="0"/>
                        <a:t>ev.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m. mv.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vr. mv.</a:t>
                      </a:r>
                      <a:endParaRPr lang="nl-NL" sz="2400" dirty="0"/>
                    </a:p>
                  </a:txBody>
                  <a:tcPr/>
                </a:tc>
              </a:tr>
              <a:tr h="554594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grijs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gri</a:t>
                      </a:r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gris</a:t>
                      </a:r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gri</a:t>
                      </a:r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err="1" smtClean="0"/>
                        <a:t>gris</a:t>
                      </a:r>
                      <a:r>
                        <a:rPr lang="nl-NL" sz="2400" b="1" dirty="0" err="1" smtClean="0">
                          <a:solidFill>
                            <a:srgbClr val="FF0000"/>
                          </a:solidFill>
                        </a:rPr>
                        <a:t>es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54594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rood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roug</a:t>
                      </a:r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nl-N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roug</a:t>
                      </a:r>
                      <a:r>
                        <a:rPr lang="nl-NL" sz="2400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nl-N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err="1" smtClean="0"/>
                        <a:t>rouge</a:t>
                      </a:r>
                      <a:r>
                        <a:rPr lang="nl-NL" sz="2400" b="1" dirty="0" err="1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err="1" smtClean="0"/>
                        <a:t>roug</a:t>
                      </a:r>
                      <a:r>
                        <a:rPr lang="nl-NL" sz="2400" b="0" dirty="0" err="1" smtClean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nl-NL" sz="2400" b="1" dirty="0" err="1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95536" y="404664"/>
            <a:ext cx="8064896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Onregelmatige</a:t>
            </a:r>
            <a:r>
              <a:rPr kumimoji="0" lang="nl-NL" sz="32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vormen</a:t>
            </a:r>
            <a:endParaRPr kumimoji="0" lang="nl-NL" sz="32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539552" y="1340768"/>
          <a:ext cx="8208910" cy="4689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782"/>
                <a:gridCol w="1641782"/>
                <a:gridCol w="1641782"/>
                <a:gridCol w="1641782"/>
                <a:gridCol w="1641782"/>
              </a:tblGrid>
              <a:tr h="927516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m. ev.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vr.</a:t>
                      </a:r>
                      <a:r>
                        <a:rPr lang="nl-NL" sz="2400" baseline="0" dirty="0" smtClean="0"/>
                        <a:t> </a:t>
                      </a:r>
                      <a:r>
                        <a:rPr lang="nl-NL" sz="2400" dirty="0" smtClean="0"/>
                        <a:t>ev.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m. mv.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vr. mv.</a:t>
                      </a:r>
                      <a:endParaRPr lang="nl-NL" sz="2400" dirty="0"/>
                    </a:p>
                  </a:txBody>
                  <a:tcPr/>
                </a:tc>
              </a:tr>
              <a:tr h="940398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mooi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chemeClr val="tx1"/>
                          </a:solidFill>
                        </a:rPr>
                        <a:t>beau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chemeClr val="tx1"/>
                          </a:solidFill>
                        </a:rPr>
                        <a:t>belle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beaux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chemeClr val="tx1"/>
                          </a:solidFill>
                        </a:rPr>
                        <a:t>belles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40398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nieuw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chemeClr val="tx1"/>
                          </a:solidFill>
                        </a:rPr>
                        <a:t>nouveau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smtClean="0">
                          <a:solidFill>
                            <a:schemeClr val="tx1"/>
                          </a:solidFill>
                        </a:rPr>
                        <a:t>nouvelle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nouveaux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nouvelles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40398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wit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blanc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blanche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blancs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blanches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40398">
                <a:tc>
                  <a:txBody>
                    <a:bodyPr/>
                    <a:lstStyle/>
                    <a:p>
                      <a:pPr algn="ctr"/>
                      <a:r>
                        <a:rPr lang="nl-NL" sz="2400" i="1" dirty="0" smtClean="0"/>
                        <a:t>aardig</a:t>
                      </a:r>
                      <a:endParaRPr lang="nl-NL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gentil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gentille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gentils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b="1" dirty="0" err="1" smtClean="0">
                          <a:solidFill>
                            <a:schemeClr val="tx1"/>
                          </a:solidFill>
                        </a:rPr>
                        <a:t>gentilles</a:t>
                      </a:r>
                      <a:endParaRPr lang="nl-NL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129</Words>
  <Application>Microsoft Office PowerPoint</Application>
  <PresentationFormat>Diavoorstelling (4:3)</PresentationFormat>
  <Paragraphs>78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2</cp:revision>
  <dcterms:created xsi:type="dcterms:W3CDTF">2012-03-15T15:32:56Z</dcterms:created>
  <dcterms:modified xsi:type="dcterms:W3CDTF">2013-04-01T09:31:55Z</dcterms:modified>
</cp:coreProperties>
</file>